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58" r:id="rId6"/>
    <p:sldId id="264" r:id="rId7"/>
    <p:sldId id="259" r:id="rId8"/>
    <p:sldId id="260" r:id="rId9"/>
    <p:sldId id="271" r:id="rId10"/>
    <p:sldId id="261" r:id="rId11"/>
    <p:sldId id="265" r:id="rId12"/>
    <p:sldId id="262" r:id="rId13"/>
    <p:sldId id="266" r:id="rId14"/>
    <p:sldId id="267" r:id="rId15"/>
    <p:sldId id="268" r:id="rId16"/>
    <p:sldId id="269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3B87F-E501-0952-8A6F-27BC6BCF9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C10B95-4FAC-B175-AB99-46011E3C3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738162-588F-48B5-E6B9-595BA69A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3354BD-005C-5A62-2E4E-370E3C98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CD74A0-B807-E494-5427-011037DE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48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6C015-D2BD-39EB-92A9-0A752A6F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F5826B-E7E8-DCCA-F178-B9F478D81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977AFB-8AF6-C95A-2532-49EE947D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9A314-BCB0-94F5-E992-D7C3B443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617C33-4D79-87DB-ABB8-C8E18CD9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8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203A0A-7FD3-5902-CCD1-FFB6283D8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3FC98E-5064-848D-3519-D23D91107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FDB3F-3DE2-7F2B-8E75-C61C1A44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BF4508-C755-6F2D-1A74-A4CC57F0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AC5B9F-CFE2-C8DA-F61B-5E304CFD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2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68CEB-E900-F43C-9C6D-B9261F15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76FD9D-21AF-6CB4-4E77-865E8378D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D4E73E-8B3A-EB83-7B8B-35B4F8EC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9C36C-37CA-43AD-14F4-EC8EB677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822E3-7F43-A3C9-0262-12021F9B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05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E81C1-6EDD-B385-5A47-B8A97E3B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2EB64C-FAF8-BFE1-4E6C-9140B859F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3D8165-E166-BFA5-710A-D2A9A8843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3CFBE-3B72-FAF1-637B-D926A7D4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9D35D-D390-D760-92E8-EA99AA2E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7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C75C6-86F8-9E32-E7DA-2B7CB228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FFB689-2AA5-BAE5-A8EE-1820A778D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5A036C-CFE0-36E7-DF55-B69D73293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B6E1ED-B836-1DCC-CBB3-FC4AD5B8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E8D1C-8597-037D-8E19-0B50748F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8E960-B303-88B0-A1AC-F0DAEF45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4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EF758-0456-4E0E-701C-34B69F25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15B4A4-EEB5-CB22-FA43-479A379E2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0C2B86-B998-58E6-7B89-A45E959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7C526E-D0C0-BD4A-38D8-B27E6C140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10B04-343A-13F6-A350-39559CB39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D9BB63-6150-BA95-C309-704D767D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1F5636-FAF4-24A6-594E-55F9FFE0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F498C7-6D62-01AD-9799-71B7E940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2772-8303-758F-D92F-829CFF7B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DBA541-920C-0BCE-B82A-30431C22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C2FCBE-0553-32CF-AD3E-29EDE35E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42091D-A982-F24D-04F9-21AF3D03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0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CF1D87-F08C-C29B-F3A2-F6B14EAC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BAD112-C433-031F-C8AC-DF462198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9188B3-4307-ECA2-F395-9B3D6248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90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FD362-8CAD-64F4-D5C1-B4797605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4AB3BF-72E3-ECE7-201C-13ED7FFB3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260D57-37F3-11CC-AEB9-2C5765BAD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A53AA4-98FE-F539-7779-C3FC52CC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7586E7-120F-3ED5-888F-3824488E6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7EEE56-68D7-D6BB-3F33-B5CD2CA8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7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6787E-A2A8-E732-B89C-72A477A4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3E416-6283-AC91-A2B2-C6B144ADE0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5B34D3-7387-69AE-A4F7-6ED26E4FB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59791A-1C97-8610-D2FE-A97C6B5C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99A28B-8A4F-D3AA-7ED9-112C4400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4BBBE2-3B00-B5D6-A651-345C896F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0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70999-D032-0415-05A1-35B91D54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2539F3-40C4-7ED9-DE83-41170BDD2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8E0C8-4D59-B975-D108-713A0B541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C76E2-3B1A-43B9-9437-67799BE04DD5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A9003-A47D-753E-EC9D-F3B6024BB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CDE72C-BBC9-B666-1A97-240C97A7D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970CB-8085-4EEC-B68F-E9C30982F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0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hyperlink" Target="https://irbis.irkgmu.ru/resources/STAT/sd2022-07-24.pdf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rbis.irkgmu.ru/resources/STAT/sd2025-01-1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rbis.irkgmu.ru/resources/STAT/sd2023-07-3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4.wdp"/><Relationship Id="rId2" Type="http://schemas.openxmlformats.org/officeDocument/2006/relationships/hyperlink" Target="https://www.studentlibrary.ru/book/MEDMAN_PED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3.wdp"/><Relationship Id="rId4" Type="http://schemas.openxmlformats.org/officeDocument/2006/relationships/image" Target="../media/image33.pn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tudentlibrary.ru/book/ISBN9785970456309.html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tudentlibrary.ru/book/ISBN9785970461723.html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studentlibrary.ru/book/ISBN9785970492116.html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irbis.irkgmu.ru/resources/STAT/sd2023-05-1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E6A66F-95AE-96F1-1A02-368809227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5031" y="1952798"/>
            <a:ext cx="5323840" cy="24892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Перинатальные учреждения: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организация работы младшего медицинского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персонала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BBAC85-2908-E1CD-859E-96FE96B56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1" t="45926"/>
          <a:stretch>
            <a:fillRect/>
          </a:stretch>
        </p:blipFill>
        <p:spPr>
          <a:xfrm>
            <a:off x="71120" y="1691250"/>
            <a:ext cx="6361190" cy="343466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918EDE-C180-4AAD-FD2B-733F57331035}"/>
              </a:ext>
            </a:extLst>
          </p:cNvPr>
          <p:cNvSpPr/>
          <p:nvPr/>
        </p:nvSpPr>
        <p:spPr>
          <a:xfrm>
            <a:off x="6706577" y="368391"/>
            <a:ext cx="50387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cap="none" spc="0" dirty="0">
                <a:ln/>
                <a:solidFill>
                  <a:srgbClr val="0070C0"/>
                </a:solidFill>
                <a:effectLst>
                  <a:glow rad="127000">
                    <a:srgbClr val="92D050"/>
                  </a:glow>
                </a:effectLst>
              </a:rPr>
              <a:t>Научная библиотека ИГМУ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570FC-8E7F-A38B-17EA-F137C8460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73923" cy="95316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2E6F27-B28E-3CFD-CCCC-A9A3AB3223B6}"/>
              </a:ext>
            </a:extLst>
          </p:cNvPr>
          <p:cNvSpPr/>
          <p:nvPr/>
        </p:nvSpPr>
        <p:spPr>
          <a:xfrm>
            <a:off x="8348629" y="5854781"/>
            <a:ext cx="17546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427607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0F370-1F58-8072-F2A6-1253AFA6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4" y="150521"/>
            <a:ext cx="11243388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Ращупкина, Г. Г.  Организация работы отделения реанимации и интенсивной терапии для новорождённых и недоношенных детей перинатального центра ГБУЗ СКОБ им В. Д. </a:t>
            </a:r>
            <a:r>
              <a:rPr lang="ru-RU" sz="1800" b="1" dirty="0" err="1">
                <a:latin typeface="+mn-lt"/>
              </a:rPr>
              <a:t>Середавина</a:t>
            </a:r>
            <a:r>
              <a:rPr lang="ru-RU" sz="1800" b="1" dirty="0">
                <a:latin typeface="+mn-lt"/>
              </a:rPr>
              <a:t> / Г. Г. Ращупкина, У. Л. Жидкова, С. М. </a:t>
            </a:r>
            <a:r>
              <a:rPr lang="ru-RU" sz="1800" b="1" dirty="0" err="1">
                <a:latin typeface="+mn-lt"/>
              </a:rPr>
              <a:t>Кашкарёва</a:t>
            </a:r>
            <a:r>
              <a:rPr lang="ru-RU" sz="1800" b="1" dirty="0">
                <a:latin typeface="+mn-lt"/>
              </a:rPr>
              <a:t>. - Текст: непосредственный // Медсестра: Комплект с приложением. - 2023. - N 2. - С. 8-15.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E73899-784B-A4C8-0FD8-39A539B1C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482" y="2128534"/>
            <a:ext cx="6467610" cy="381939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В статье освещена система организации отделения для эффективной работы и оказании реанимационной помощи новорождённым детям. Представлен опыт слаженной командной работы, позволяющий выхаживать новорождённых с тяжёлой патологией и новорождённых детей с низкой  и экстремально низкой массой тела. Основная цель данного организационного процесса –сделать работу медицинских сестёр наиболее эффективной для данного отделения.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6DFCE2-20D7-E728-C9D9-101EDA765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3" y="2128534"/>
            <a:ext cx="4685522" cy="323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97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69591-745A-F57A-74E6-ED0A6A59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62" y="85207"/>
            <a:ext cx="9882673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Нечаев, В. Н. Значимость отделения катамнеза в работе клинического перинатального центра / В. Н. Нечаев, Ю. В. Черненков, А. П. Вологина. - Текст: непосредственный // Медицинская сестра. - 2024. - Том 26, N 1. - С. 11-14.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291F31-7AA2-057A-2C1A-C57B911D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388" y="1895963"/>
            <a:ext cx="7405636" cy="368876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В статье представлены данные по внедрению медицинского наблюдения, коррекции и профилактики специфических нарушений, характерных для детей, рождённых с экстремально низкой массой тела и задержкой внутриутробного развития. Отражён многолетний опыт работы отделения катамнеза и указаны положительные аспекты его работы, а также отмечены основные заболевания и проблемы, с которыми могут столкнутся родители недоношенных детей.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9FC890-325D-7620-D2DF-19A5CA6468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243" r="1623" b="7755"/>
          <a:stretch>
            <a:fillRect/>
          </a:stretch>
        </p:blipFill>
        <p:spPr>
          <a:xfrm>
            <a:off x="587829" y="1829978"/>
            <a:ext cx="2743199" cy="3684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D6EF4-3BF2-4BBD-71F3-6A3CAB105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725" y="4888523"/>
            <a:ext cx="4156275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3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74B18-D650-0B4B-1066-381C1FE1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24" y="354717"/>
            <a:ext cx="10255898" cy="1006475"/>
          </a:xfrm>
        </p:spPr>
        <p:txBody>
          <a:bodyPr>
            <a:normAutofit/>
          </a:bodyPr>
          <a:lstStyle/>
          <a:p>
            <a:r>
              <a:rPr lang="ru-RU" sz="1800" b="1" dirty="0" err="1">
                <a:latin typeface="+mn-lt"/>
              </a:rPr>
              <a:t>Кашкарева</a:t>
            </a:r>
            <a:r>
              <a:rPr lang="ru-RU" sz="1800" b="1" dirty="0">
                <a:latin typeface="+mn-lt"/>
              </a:rPr>
              <a:t>, С. М. Новый подход к организации уборки и дезинфекции в перинатальном центре / С. М. </a:t>
            </a:r>
            <a:r>
              <a:rPr lang="ru-RU" sz="1800" b="1" dirty="0" err="1">
                <a:latin typeface="+mn-lt"/>
              </a:rPr>
              <a:t>Кашкарева</a:t>
            </a:r>
            <a:r>
              <a:rPr lang="ru-RU" sz="1800" b="1" dirty="0">
                <a:latin typeface="+mn-lt"/>
              </a:rPr>
              <a:t>, А. И. Мосолова, Н. Ю. Шалашова. - Текст: непосредственный // Медсестра: Комплект с приложением. - 2022. - N 9. - С. 23-31.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837A6-8AD0-BE35-264A-386B77488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618" y="1930540"/>
            <a:ext cx="6928697" cy="30281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dirty="0"/>
              <a:t>Авторы статьи напоминают специалистам о том, что инфекционная безопасность – это комплекс санитарно-противоэпидемиологических, санитарно-гигиенических, лечебно-профилактических мероприятий, направленных на предупреждение распространения инфекции в медицинских учреждениях, и делают акцент на современных мероприятиях по проведению уборок и дезинфекции в перинатальном центре.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F515E-873C-E5C7-2754-9914D2E9B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824" y="1721141"/>
            <a:ext cx="3886556" cy="388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301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2229F-E659-715F-8B97-F35253C2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7" y="253158"/>
            <a:ext cx="9481457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Усольцева, М. Д. Опыт внедрения медицинского клининга в городском перинатальном центре / М. Д. Усольцева. - Текст: электронный // Сестринское дело. - 2022. - N 7. - С. 24-25. </a:t>
            </a:r>
            <a:br>
              <a:rPr lang="ru-RU" sz="1800" b="1" dirty="0">
                <a:latin typeface="+mn-lt"/>
              </a:rPr>
            </a:br>
            <a:r>
              <a:rPr lang="ru-RU" sz="1800" b="1" dirty="0">
                <a:latin typeface="+mn-lt"/>
              </a:rPr>
              <a:t>. - URL: </a:t>
            </a:r>
            <a:r>
              <a:rPr lang="ru-RU" sz="1800" b="1" dirty="0">
                <a:latin typeface="+mn-lt"/>
                <a:hlinkClick r:id="rId2"/>
              </a:rPr>
              <a:t>https://irbis.irkgmu.ru/resources/STAT/sd2022-07-24.pdf</a:t>
            </a:r>
            <a:r>
              <a:rPr lang="ru-RU" sz="1800" b="1" dirty="0">
                <a:latin typeface="+mn-lt"/>
              </a:rPr>
              <a:t>  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5EEED9-078B-7C90-78E9-64BB904CB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086" y="2147530"/>
            <a:ext cx="6809791" cy="269039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В статье представлен стандарт профессиональной уборки и план мероприятий по внедрению в структуру учреждения дезинфекционного отделения. Описаны преимущества работы  специалистов данного  направления в перинатальном отделении.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4AE38B-4997-52F1-1549-981A7F860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32857"/>
            <a:ext cx="3592286" cy="35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DE5CFC-682B-A804-19B8-405F58651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39864" r="20255" b="5170"/>
          <a:stretch>
            <a:fillRect/>
          </a:stretch>
        </p:blipFill>
        <p:spPr>
          <a:xfrm>
            <a:off x="7856375" y="4140052"/>
            <a:ext cx="4051041" cy="246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AF922E-3290-E8A5-585C-AAB4C9B4B7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253157"/>
            <a:ext cx="1465683" cy="14656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6CEA9-3F3D-8250-51E3-B87CEB368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0599" y="1109187"/>
            <a:ext cx="542591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49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2BE7C-BC0C-87E4-F814-F7440B57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6" y="141190"/>
            <a:ext cx="10083282" cy="1325563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+mn-lt"/>
              </a:rPr>
              <a:t> </a:t>
            </a:r>
            <a:r>
              <a:rPr lang="ru-RU" sz="1800" b="1" dirty="0">
                <a:latin typeface="+mn-lt"/>
              </a:rPr>
              <a:t>Ильина, Е. В. Идентификация личности пациентов при оказании медицинской помощи в ГАУЗ «Городской перинатальный центр г. Улан-Удэ» / Е. В. Ильина. - Текст: электронный // Сестринское дело. - 2025. - N 1. - С. 17-20.  - URL: </a:t>
            </a:r>
            <a:r>
              <a:rPr lang="ru-RU" sz="1800" b="1" dirty="0">
                <a:latin typeface="+mn-lt"/>
                <a:hlinkClick r:id="rId2"/>
              </a:rPr>
              <a:t>https://irbis.irkgmu.ru/resources/STAT/sd2025-01-17.pdf</a:t>
            </a:r>
            <a:r>
              <a:rPr lang="ru-RU" sz="1800" b="1" dirty="0">
                <a:latin typeface="+mn-lt"/>
              </a:rPr>
              <a:t>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561C73-9FA5-D62D-B792-EF647D8EF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325" y="1603301"/>
            <a:ext cx="7534589" cy="448187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dirty="0"/>
              <a:t>Благодаря стандартизации процесса идентификации личности пациентов при оказании медицинской помощи в стационарных условиях взрослым и новорожденным повышается качество оказания медицинской помощи, обеспечивается ее безопасность, предотвращаются медицинские ошибки. Правильная идентификация пациентов позволяет избежать и предотвратить: причинение вреда здоровью пациента, принятие неверного решения о тактике лечения по результатам лабораторных и инструментальных исследований, задержку начала лечения, повторное проведение исследования, дополнительный стресс для пациента, затрату ресурсов и времени медицинского персонала. Представлен чек –лист по идентификации пациента.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1FC94-72C4-F0D1-D372-2C056136A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13" y="1528664"/>
            <a:ext cx="2910101" cy="2910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A6DE67-A54F-5FB0-2173-EB929ADEA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4" t="31428" r="16352" b="12790"/>
          <a:stretch>
            <a:fillRect/>
          </a:stretch>
        </p:blipFill>
        <p:spPr>
          <a:xfrm>
            <a:off x="430344" y="4667578"/>
            <a:ext cx="3783356" cy="18847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968AE3-CD4A-2FAE-1A79-B0EE024E1E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8163" y="245644"/>
            <a:ext cx="1462112" cy="14621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165C76-C9DE-B5C3-4026-B2FD41D6A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955" y="1098103"/>
            <a:ext cx="542591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688E1-0CE4-FEA6-3670-3000056C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47" y="197174"/>
            <a:ext cx="9238861" cy="1325563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+mn-lt"/>
              </a:rPr>
              <a:t>Борисова, О. А. Элементы адаптации медицинского персонала в городском перинатальном центре / О. А. Борисова. - Текст: электронный // Сестринское дело. - 2023. - N 7. - С. 35-37. </a:t>
            </a:r>
            <a:br>
              <a:rPr lang="ru-RU" sz="1800" b="1" dirty="0">
                <a:latin typeface="+mn-lt"/>
              </a:rPr>
            </a:br>
            <a:r>
              <a:rPr lang="ru-RU" sz="1800" b="1" dirty="0" smtClean="0">
                <a:latin typeface="+mn-lt"/>
              </a:rPr>
              <a:t>URL</a:t>
            </a:r>
            <a:r>
              <a:rPr lang="ru-RU" sz="1800" b="1" dirty="0">
                <a:latin typeface="+mn-lt"/>
              </a:rPr>
              <a:t>: </a:t>
            </a:r>
            <a:r>
              <a:rPr lang="ru-RU" sz="1800" b="1" dirty="0">
                <a:latin typeface="+mn-lt"/>
                <a:hlinkClick r:id="rId2"/>
              </a:rPr>
              <a:t>https://irbis.irkgmu.ru/resources/STAT/sd2023-07-35.pdf</a:t>
            </a:r>
            <a:r>
              <a:rPr lang="ru-RU" sz="1800" b="1" dirty="0">
                <a:latin typeface="+mn-lt"/>
              </a:rPr>
              <a:t>  </a:t>
            </a:r>
            <a:br>
              <a:rPr lang="ru-RU" sz="1800" b="1" dirty="0">
                <a:latin typeface="+mn-lt"/>
              </a:rPr>
            </a:br>
            <a:endParaRPr lang="ru-RU" sz="1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A9B099-A67E-C8A6-E3E9-3E3AA4D74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936" y="2023540"/>
            <a:ext cx="6712946" cy="453283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dirty="0" smtClean="0"/>
              <a:t>В </a:t>
            </a:r>
            <a:r>
              <a:rPr lang="ru-RU" sz="2000" dirty="0"/>
              <a:t>статье авторы делятся опытом привлечения кадров в медицинское учреждение, была разработана поэтапная система адаптации персонала, которая доказала свою эффективность.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000" dirty="0"/>
              <a:t>Адаптация медицинского персонала в учреждении включает несколько этапов: это вовлечение в профессию студентов в ходе освоения образовательных стандартов, а также адаптация новичков непосредственно на рабочем месте, когда специалист принят на работу.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E6541A-953A-E2B9-98AA-2870986C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4397894" cy="43978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B5C576-74C0-5B1B-CAD5-33661FAE0D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368" y="197174"/>
            <a:ext cx="1493514" cy="14935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CE78BC-C4D2-67E5-CAFA-D8D7ECFD5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04" y="1082703"/>
            <a:ext cx="542591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9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D27A3E5-1310-8264-7806-25993DE1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0595" y="1856298"/>
            <a:ext cx="4300318" cy="1346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Медицинские манипуляции (</a:t>
            </a:r>
            <a:r>
              <a:rPr lang="ru-RU" sz="1800" dirty="0" err="1"/>
              <a:t>МедМан</a:t>
            </a:r>
            <a:r>
              <a:rPr lang="ru-RU" sz="1800" dirty="0"/>
              <a:t>). Педиатрия. - Режим доступа: </a:t>
            </a:r>
            <a:r>
              <a:rPr lang="ru-RU" sz="1800" dirty="0">
                <a:hlinkClick r:id="rId2"/>
              </a:rPr>
              <a:t>https://www.studentlibrary.ru/book/MEDMAN_PEDN.html</a:t>
            </a:r>
            <a:r>
              <a:rPr lang="ru-RU" sz="1800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CDD62-E42C-09FB-1AAD-2DC611410618}"/>
              </a:ext>
            </a:extLst>
          </p:cNvPr>
          <p:cNvSpPr txBox="1"/>
          <p:nvPr/>
        </p:nvSpPr>
        <p:spPr>
          <a:xfrm>
            <a:off x="1" y="739683"/>
            <a:ext cx="1208063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Научная библиотека ИГМУ предлагает воспользоваться материалами для освоения профессии. В электронной библиотечной системе «Консультант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студента»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предоставлен доступ к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тренажеру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МедМан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C4810C-1755-AAF8-4712-6FCB948B9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122" y="78707"/>
            <a:ext cx="8888738" cy="8169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12B724-1E96-8335-6B95-16A40A80A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4997" r="3801" b="4490"/>
          <a:stretch>
            <a:fillRect/>
          </a:stretch>
        </p:blipFill>
        <p:spPr>
          <a:xfrm>
            <a:off x="6971503" y="4040155"/>
            <a:ext cx="4429410" cy="262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615258-50F0-B8F3-5E5B-F2311567C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4" t="25306" r="7168" b="23945"/>
          <a:stretch>
            <a:fillRect/>
          </a:stretch>
        </p:blipFill>
        <p:spPr>
          <a:xfrm>
            <a:off x="740556" y="3570967"/>
            <a:ext cx="5314131" cy="178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BF1075-6625-3B9E-2B89-7CCD1939EE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4" t="26531" r="9464" b="37551"/>
          <a:stretch>
            <a:fillRect/>
          </a:stretch>
        </p:blipFill>
        <p:spPr>
          <a:xfrm>
            <a:off x="245705" y="1810588"/>
            <a:ext cx="6186196" cy="149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трелка: вверх 13">
            <a:extLst>
              <a:ext uri="{FF2B5EF4-FFF2-40B4-BE49-F238E27FC236}">
                <a16:creationId xmlns:a16="http://schemas.microsoft.com/office/drawing/2014/main" id="{533C67C5-07A2-752D-450D-063C2AD644AA}"/>
              </a:ext>
            </a:extLst>
          </p:cNvPr>
          <p:cNvSpPr/>
          <p:nvPr/>
        </p:nvSpPr>
        <p:spPr>
          <a:xfrm rot="16200000">
            <a:off x="7267119" y="2274496"/>
            <a:ext cx="846517" cy="220800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71893F-ACE4-3B03-7416-6E8B99A5A0CE}"/>
              </a:ext>
            </a:extLst>
          </p:cNvPr>
          <p:cNvSpPr/>
          <p:nvPr/>
        </p:nvSpPr>
        <p:spPr>
          <a:xfrm>
            <a:off x="8794379" y="2989493"/>
            <a:ext cx="3013788" cy="83330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Перейти по ссылке- </a:t>
            </a:r>
          </a:p>
          <a:p>
            <a:pPr algn="ctr"/>
            <a:r>
              <a:rPr lang="ru-RU" dirty="0"/>
              <a:t>СПО тренажёр</a:t>
            </a:r>
          </a:p>
        </p:txBody>
      </p:sp>
    </p:spTree>
    <p:extLst>
      <p:ext uri="{BB962C8B-B14F-4D97-AF65-F5344CB8AC3E}">
        <p14:creationId xmlns:p14="http://schemas.microsoft.com/office/powerpoint/2010/main" val="109343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79A3788-DBA3-7466-8473-869CE96CF0D8}"/>
              </a:ext>
            </a:extLst>
          </p:cNvPr>
          <p:cNvSpPr txBox="1"/>
          <p:nvPr/>
        </p:nvSpPr>
        <p:spPr>
          <a:xfrm>
            <a:off x="3107876" y="1179258"/>
            <a:ext cx="882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Если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 захотите более подробно ознакомиться с этими и другими изданиями, напоминаем, что выставка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работает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февраля включительно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3F900-E9FD-AF68-A0FD-70CA89ED6DE2}"/>
              </a:ext>
            </a:extLst>
          </p:cNvPr>
          <p:cNvSpPr txBox="1"/>
          <p:nvPr/>
        </p:nvSpPr>
        <p:spPr>
          <a:xfrm>
            <a:off x="5676541" y="324435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адресу: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Учебно-лабораторный корпус ИГМУ,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Научная библиотека,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Абонемент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учебной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литературы ИСО,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кабинет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114 (1 этаж),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8.30 до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часов.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A427A2-DBF8-0700-52AF-7453DF34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77" y="3087502"/>
            <a:ext cx="4412622" cy="35929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BE8C9E-1681-F895-5442-4481C02A4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541" y="6267405"/>
            <a:ext cx="6498899" cy="49381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AD6615-51AE-9AB8-2653-8E5E3433B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517" y="103672"/>
            <a:ext cx="1609483" cy="646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B36DAA-4F45-B2C0-4F9D-98DF02A35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2430"/>
            <a:ext cx="3032449" cy="19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3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848CFA-EA0D-8235-10E4-71D540721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929" y="1434613"/>
            <a:ext cx="5874329" cy="39360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/>
              <a:t>Средний медицинский персонал, осуществляет сестринский процесс в оказании акушерской и гинекологической помощи, оказывает лечебную и профилактическую помощь женщинам и семьям в различные периоды их жизни, осуществляет наблюдение, обследование, реабилитацию, обеспечивает уход и необходимую помощь. </a:t>
            </a:r>
          </a:p>
          <a:p>
            <a:pPr marL="0" indent="0">
              <a:buNone/>
            </a:pPr>
            <a:r>
              <a:rPr lang="ru-RU" sz="2600" dirty="0"/>
              <a:t>Работа в перинатальных центрах имеет свои </a:t>
            </a:r>
            <a:r>
              <a:rPr lang="ru-RU" sz="2600" dirty="0" smtClean="0"/>
              <a:t>особенности. </a:t>
            </a:r>
            <a:r>
              <a:rPr lang="ru-RU" sz="2600" dirty="0"/>
              <a:t>О</a:t>
            </a:r>
            <a:r>
              <a:rPr lang="ru-RU" sz="2600" dirty="0" smtClean="0"/>
              <a:t>б </a:t>
            </a:r>
            <a:r>
              <a:rPr lang="ru-RU" sz="2600" dirty="0"/>
              <a:t>этом вы узнаете в виртуальной </a:t>
            </a:r>
            <a:r>
              <a:rPr lang="ru-RU" sz="2600" dirty="0" smtClean="0"/>
              <a:t>выставке.</a:t>
            </a:r>
            <a:endParaRPr lang="ru-RU" sz="2600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2B5A1-CBD0-485B-5231-642458E87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764"/>
            <a:ext cx="5002763" cy="50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7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8612C-BA64-4456-9068-003DE439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320" y="433080"/>
            <a:ext cx="6437368" cy="851404"/>
          </a:xfrm>
        </p:spPr>
        <p:txBody>
          <a:bodyPr>
            <a:no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Научная библиотека ИГМУ 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приглашает вас посетить выставку: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8DD992-E8A2-2C39-A663-B453D150F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005" y="2266622"/>
            <a:ext cx="6109996" cy="2401142"/>
          </a:xfr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Перинатальные учреждения: </a:t>
            </a:r>
            <a:b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организация работы младшего медицинского персонала.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Вашему вниманию предлагается издания по данной теме: учебники, статьи из периодических изданий и электронные ресурсы.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727AFA-25A7-9EAB-B087-791E4DCA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77" y="4516858"/>
            <a:ext cx="8050823" cy="7681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04A3B-5EEF-F582-C648-2BC0D4337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147" y="6100418"/>
            <a:ext cx="3907875" cy="3718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526C76-80B0-2F7E-908E-417B4403B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336" y="5902280"/>
            <a:ext cx="682811" cy="7681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07C377-DF76-7D98-5FE8-BA4A6F6196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1" t="8513" r="14096" b="3147"/>
          <a:stretch>
            <a:fillRect/>
          </a:stretch>
        </p:blipFill>
        <p:spPr>
          <a:xfrm>
            <a:off x="574220" y="618838"/>
            <a:ext cx="3323493" cy="5283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2E8A0F-F025-E3D2-9DC2-E0D7889EE198}"/>
              </a:ext>
            </a:extLst>
          </p:cNvPr>
          <p:cNvSpPr txBox="1"/>
          <p:nvPr/>
        </p:nvSpPr>
        <p:spPr>
          <a:xfrm>
            <a:off x="6247356" y="1433789"/>
            <a:ext cx="355729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с 12 января по 27 февраля. </a:t>
            </a:r>
          </a:p>
        </p:txBody>
      </p:sp>
    </p:spTree>
    <p:extLst>
      <p:ext uri="{BB962C8B-B14F-4D97-AF65-F5344CB8AC3E}">
        <p14:creationId xmlns:p14="http://schemas.microsoft.com/office/powerpoint/2010/main" val="126929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3CCDC-0F57-3474-56E6-469ADDE8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5" y="347540"/>
            <a:ext cx="10342805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+mn-lt"/>
              </a:rPr>
              <a:t>* </a:t>
            </a:r>
            <a:r>
              <a:rPr lang="ru-RU" sz="1800" b="1" dirty="0">
                <a:latin typeface="+mn-lt"/>
              </a:rPr>
              <a:t>Григорьев, К. И. Диагностика и лечение пациентов детского возраста : учебник / К. И. Григорьев. - Москва : ГЭОТАР-Медиа, 2020. - 560 с. - ISBN 978-5-9704-5630-9. - Текст : электронный // ЭБС "Консультант студента" : [сайт]. - URL : </a:t>
            </a:r>
            <a:r>
              <a:rPr lang="ru-RU" sz="1800" b="1" dirty="0">
                <a:solidFill>
                  <a:srgbClr val="C00000"/>
                </a:solidFill>
                <a:latin typeface="+mn-lt"/>
                <a:hlinkClick r:id="rId2"/>
              </a:rPr>
              <a:t>https://www.studentlibrary.ru/book/ISBN9785970456309.html</a:t>
            </a:r>
            <a:r>
              <a:rPr lang="ru-RU" sz="1800" b="1" dirty="0">
                <a:solidFill>
                  <a:srgbClr val="C00000"/>
                </a:solidFill>
                <a:latin typeface="+mn-lt"/>
              </a:rPr>
              <a:t>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D57D1-5CE7-975A-EEA0-607E2D516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698" y="2357071"/>
            <a:ext cx="8489302" cy="303562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600" dirty="0"/>
              <a:t>В раздел 1 учебника </a:t>
            </a:r>
            <a:r>
              <a:rPr lang="ru-RU" sz="2600" dirty="0" smtClean="0"/>
              <a:t>«Диагностика </a:t>
            </a:r>
            <a:r>
              <a:rPr lang="ru-RU" sz="2600" dirty="0"/>
              <a:t>болезней и лечение детей раннего </a:t>
            </a:r>
            <a:r>
              <a:rPr lang="ru-RU" sz="2600" dirty="0" smtClean="0"/>
              <a:t>возраста» </a:t>
            </a:r>
            <a:r>
              <a:rPr lang="ru-RU" sz="2600" dirty="0"/>
              <a:t>включены следующие темы: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/>
              <a:t>глава 1. Асфиксия </a:t>
            </a:r>
            <a:r>
              <a:rPr lang="ru-RU" sz="2600" dirty="0" smtClean="0"/>
              <a:t>новорожденного.</a:t>
            </a:r>
            <a:endParaRPr lang="ru-RU" sz="26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/>
              <a:t>глава 2. Энцефалопатия и родовые </a:t>
            </a:r>
            <a:r>
              <a:rPr lang="ru-RU" sz="2600" dirty="0" smtClean="0"/>
              <a:t>травмы.</a:t>
            </a:r>
            <a:endParaRPr lang="ru-RU" sz="26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/>
              <a:t>Глава 3. Гемолитическая болезнь </a:t>
            </a:r>
            <a:r>
              <a:rPr lang="ru-RU" sz="2600" dirty="0" smtClean="0"/>
              <a:t>новорождённых.</a:t>
            </a:r>
            <a:endParaRPr lang="ru-RU" sz="26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/>
              <a:t>Глава 4. Гнойно-септические заболевания </a:t>
            </a:r>
            <a:r>
              <a:rPr lang="ru-RU" sz="2600" dirty="0" smtClean="0"/>
              <a:t>новорождённых.</a:t>
            </a:r>
            <a:endParaRPr lang="ru-RU" sz="26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/>
              <a:t>Глава 5. Наследственные болезни неонатальный скрининг.</a:t>
            </a:r>
          </a:p>
          <a:p>
            <a:pPr marL="0" indent="0">
              <a:lnSpc>
                <a:spcPts val="2880"/>
              </a:lnSpc>
              <a:buNone/>
            </a:pP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08E54-0A8C-BB04-0830-89EF6B65E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2067421"/>
            <a:ext cx="2524709" cy="361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30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50B24-2530-8188-B6F8-B2528B52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57" y="188888"/>
            <a:ext cx="11534335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+mn-lt"/>
              </a:rPr>
              <a:t> * </a:t>
            </a:r>
            <a:r>
              <a:rPr lang="ru-RU" sz="1800" b="1" dirty="0">
                <a:latin typeface="+mn-lt"/>
              </a:rPr>
              <a:t>Ушакова, Ф. И. Сестринский уход за здоровым новорожденным / Ф. И. Ушакова. - Москва: ГЭОТАР-Медиа, 2021. - 168 с. - ISBN 978-5-9704-6172-3. - Текст: электронный // ЭБС "Консультант студента": [сайт]. - URL: </a:t>
            </a:r>
            <a:r>
              <a:rPr lang="ru-RU" sz="1800" b="1" dirty="0">
                <a:latin typeface="+mn-lt"/>
                <a:hlinkClick r:id="rId2"/>
              </a:rPr>
              <a:t>https://www.studentlibrary.ru/book/ISBN9785970461723.html</a:t>
            </a:r>
            <a:r>
              <a:rPr lang="ru-RU" sz="1800" b="1" dirty="0">
                <a:latin typeface="+mn-lt"/>
              </a:rPr>
              <a:t>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4BDEA-1717-08F2-0252-339AE7D1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731" y="1824733"/>
            <a:ext cx="7789504" cy="38401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Учебник составлен в соответствии с федеральным государственным образовательным стандартом и утвержденной программой по междисциплинарному курсу "Сестринский уход за здоровым новорожденным" модуля "Медицинская и медико-социальная помощь женщине, новорожденному, семье при физиологическом течении беременности, родов, послеродового периода".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/>
              <a:t>Информация </a:t>
            </a:r>
            <a:r>
              <a:rPr lang="ru-RU" sz="2000" dirty="0"/>
              <a:t>систематизирована по основным темам данного курса, книга содержит материал по организации ухода за здоровым новорожденным, включенный в программу. К каждой главе прилагаются вопросы для самоконтроля. В приложениях описаны основные манипуляции, необходимые для освоения при изучении этого курса.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737469-526B-1D0B-6328-96EBB1343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0" y="1824733"/>
            <a:ext cx="2450641" cy="362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20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320DC-54C4-0B31-66F5-8D755D92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99" y="275512"/>
            <a:ext cx="10515600" cy="997144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+mn-lt"/>
              </a:rPr>
              <a:t>Сборник манипуляций по педиатрии. ПМ.02 МДК 02.01. Сестринский уход за пациентами педиатрического профиля: учебное пособие / А. Г. </a:t>
            </a:r>
            <a:r>
              <a:rPr lang="ru-RU" sz="1800" b="1" dirty="0" err="1">
                <a:latin typeface="+mn-lt"/>
              </a:rPr>
              <a:t>Колпикова</a:t>
            </a:r>
            <a:r>
              <a:rPr lang="ru-RU" sz="1800" b="1" dirty="0">
                <a:latin typeface="+mn-lt"/>
              </a:rPr>
              <a:t>, Н. А. Великая, Т. В. Гусева, С. А. Гулова. - 4-е изд., стереотип. - Санкт-Петербург: Лань, 2021. - 105 с.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4993F4-3E74-F5CB-5C08-92E0E24B3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51" y="2417938"/>
            <a:ext cx="7371184" cy="460316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В учебном пособии описаны алгоритмы выполнения основных манипуляций. В главе 1 представлены диагностические манипуляции: антропометрия детей первого года жизни, оценка физического развития ребёнка по центральным таблицам, сбор мочи у грудных детей, взятие соскоба на энтеробиоз, забор </a:t>
            </a:r>
            <a:r>
              <a:rPr lang="ru-RU" sz="2000" dirty="0" smtClean="0"/>
              <a:t>кала, </a:t>
            </a:r>
            <a:r>
              <a:rPr lang="ru-RU" sz="2000" dirty="0"/>
              <a:t>взятие мазков из носа и другие.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3C65F2-9FE9-14EF-7078-F8A3918E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075" y="1643263"/>
            <a:ext cx="2496301" cy="396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940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F42B1-32E9-7A34-E7CC-97E7CBF3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76" y="141326"/>
            <a:ext cx="11760200" cy="132556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+mn-lt"/>
              </a:rPr>
              <a:t>* </a:t>
            </a:r>
            <a:r>
              <a:rPr lang="ru-RU" sz="1800" b="1" dirty="0">
                <a:latin typeface="+mn-lt"/>
              </a:rPr>
              <a:t>Григорьев, К. И. Особенности оказания сестринской помощи детям : учебное пособие / К. И. Григорьев, Р. Р. Кильдиярова. - Москва : ГЭОТАР-Медиа, 2025. - 272 с. - ISBN 978-5-9704-9211-6. - Электронная версия доступна на сайте ЭБС "Консультант студента" : [сайт]. URL: </a:t>
            </a:r>
            <a:r>
              <a:rPr lang="ru-RU" sz="1800" b="1" dirty="0">
                <a:latin typeface="+mn-lt"/>
                <a:hlinkClick r:id="rId2"/>
              </a:rPr>
              <a:t>https://www.studentlibrary.ru/book/ISBN9785970492116.html</a:t>
            </a:r>
            <a:endParaRPr lang="ru-RU" sz="1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D59483-2710-05C8-17E1-421DBBBA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646" y="2077487"/>
            <a:ext cx="6595354" cy="30549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В учебном пособии освещены вопросы организации сестринского процесса при работе с детьми разного возраста в стационаре и амбулаторно-поликлинических условиях. Представлены характеристика периода новорожденности, особенности недоношенных детей, ухода за ними и вскармливания, принципы питания и режим детей раннего возраста, уход за больным ребенком, принципы консультирования родителей по воспитанию детей с ограниченными возможностями и уходу за ними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8430AD-D9B7-8380-ED93-FA729A062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807" y="1404115"/>
            <a:ext cx="2412389" cy="341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DC5293-580A-DE11-9F8F-235CE12F2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482" t="2213" r="15185" b="4148"/>
          <a:stretch>
            <a:fillRect/>
          </a:stretch>
        </p:blipFill>
        <p:spPr>
          <a:xfrm>
            <a:off x="263376" y="2973959"/>
            <a:ext cx="2483566" cy="335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41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B933B-ACF5-1601-6433-1F3902738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62" y="254772"/>
            <a:ext cx="10515600" cy="1155765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Круглова, Л. И.  Методика наставничества молодых специалистов на базе отделения новорождённых в БУЗ ВО "Медсанчасть "</a:t>
            </a:r>
            <a:r>
              <a:rPr lang="ru-RU" sz="1800" b="1" dirty="0" err="1">
                <a:latin typeface="+mn-lt"/>
              </a:rPr>
              <a:t>Северосталь</a:t>
            </a:r>
            <a:r>
              <a:rPr lang="ru-RU" sz="1800" b="1" dirty="0">
                <a:latin typeface="+mn-lt"/>
              </a:rPr>
              <a:t>" / Л. И. Круглова, Н. Н. Белякова. - Текст: непосредственный // Медсестра: Комплект с приложением. - 2024. - N 11. - С. 6-10.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B88F26-BE77-1E92-C295-18EDBCC1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689" y="1747901"/>
            <a:ext cx="6606073" cy="38815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Неонтология – одна из самых сложных и ответственных областей медицины, требующая высокой квалификации и предельной внимательности от медицинского персонала, поэтому любая ошибка может серьёзные последствия для новорождённого пациента. Наставничество молодых специалистов в отделении новорождённых играет ключевую роль в их профессиональном развитии и успешной адаптации к специальным условиям работы, помогает снизить риски ошибок в работе с маленьким пациентом.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793FA9-B1D8-485C-2D51-92C0334C9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71" y="1747900"/>
            <a:ext cx="3881535" cy="3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8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7BCC3-B247-27BA-2A74-0F040D88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86" y="165205"/>
            <a:ext cx="10214329" cy="1325563"/>
          </a:xfrm>
        </p:spPr>
        <p:txBody>
          <a:bodyPr>
            <a:normAutofit/>
          </a:bodyPr>
          <a:lstStyle/>
          <a:p>
            <a:r>
              <a:rPr lang="ru-RU" sz="1800" b="1" dirty="0" err="1">
                <a:latin typeface="+mn-lt"/>
              </a:rPr>
              <a:t>Капорская</a:t>
            </a:r>
            <a:r>
              <a:rPr lang="ru-RU" sz="1800" b="1" dirty="0">
                <a:latin typeface="+mn-lt"/>
              </a:rPr>
              <a:t>, Т. И. Опыт наставничества в Городском перинатальном центре Улан-Удэ </a:t>
            </a:r>
            <a:r>
              <a:rPr lang="ru-RU" sz="1800" b="1" dirty="0" smtClean="0">
                <a:latin typeface="+mn-lt"/>
              </a:rPr>
              <a:t>/</a:t>
            </a:r>
            <a:br>
              <a:rPr lang="ru-RU" sz="1800" b="1" dirty="0" smtClean="0">
                <a:latin typeface="+mn-lt"/>
              </a:rPr>
            </a:br>
            <a:r>
              <a:rPr lang="ru-RU" sz="1800" b="1" dirty="0" smtClean="0">
                <a:latin typeface="+mn-lt"/>
              </a:rPr>
              <a:t>Т</a:t>
            </a:r>
            <a:r>
              <a:rPr lang="ru-RU" sz="1800" b="1" dirty="0">
                <a:latin typeface="+mn-lt"/>
              </a:rPr>
              <a:t>. И. </a:t>
            </a:r>
            <a:r>
              <a:rPr lang="ru-RU" sz="1800" b="1" dirty="0" err="1">
                <a:latin typeface="+mn-lt"/>
              </a:rPr>
              <a:t>Капорская</a:t>
            </a:r>
            <a:r>
              <a:rPr lang="ru-RU" sz="1800" b="1" dirty="0">
                <a:latin typeface="+mn-lt"/>
              </a:rPr>
              <a:t>. - Текст: электронный // Сестринское дело. - 2023. - N 5. - С. 12.  - URL: </a:t>
            </a:r>
            <a:r>
              <a:rPr lang="ru-RU" sz="1800" b="1" dirty="0">
                <a:latin typeface="+mn-lt"/>
                <a:hlinkClick r:id="rId2"/>
              </a:rPr>
              <a:t>https://irbis.irkgmu.ru/resources/STAT/sd2023-05-12.pdf</a:t>
            </a:r>
            <a:r>
              <a:rPr lang="ru-RU" sz="1800" b="1" dirty="0">
                <a:latin typeface="+mn-lt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5815E-5D67-826F-3312-01B40256B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911" y="1790057"/>
            <a:ext cx="7237864" cy="24166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000" dirty="0"/>
              <a:t>Авторы статьи представляют материалы о разработке Положение о наставничестве, которое определяет цели и задачи наставничества, принципы организации и контроля процесса, а также участников процесса наставничества. О методах внедрения наставничества в Государственном автономном учреждение здравоохранения «Городской перинатальный центр г. Улан-Удэ».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91E3D-6FBD-8501-158D-2D97BBBF0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2" y="1638286"/>
            <a:ext cx="4208106" cy="42081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B3565-257C-E2C4-8006-0C8D98589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30340" r="17617" b="7545"/>
          <a:stretch>
            <a:fillRect/>
          </a:stretch>
        </p:blipFill>
        <p:spPr>
          <a:xfrm>
            <a:off x="7368073" y="4254440"/>
            <a:ext cx="4450702" cy="26035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C97952-3ACD-DDB2-4B70-607DD8DDEC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015" y="344882"/>
            <a:ext cx="1320760" cy="13207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ED0FF2-7D19-52AC-5678-CBD5073DF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7920" y="927750"/>
            <a:ext cx="657534" cy="7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203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1573</Words>
  <Application>Microsoft Office PowerPoint</Application>
  <PresentationFormat>Широкоэкранный</PresentationFormat>
  <Paragraphs>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Перинатальные учреждения:  организация работы младшего медицинского персонала</vt:lpstr>
      <vt:lpstr>Презентация PowerPoint</vt:lpstr>
      <vt:lpstr>Научная библиотека ИГМУ   приглашает вас посетить выставку:</vt:lpstr>
      <vt:lpstr>* Григорьев, К. И. Диагностика и лечение пациентов детского возраста : учебник / К. И. Григорьев. - Москва : ГЭОТАР-Медиа, 2020. - 560 с. - ISBN 978-5-9704-5630-9. - Текст : электронный // ЭБС "Консультант студента" : [сайт]. - URL : https://www.studentlibrary.ru/book/ISBN9785970456309.html  </vt:lpstr>
      <vt:lpstr> * Ушакова, Ф. И. Сестринский уход за здоровым новорожденным / Ф. И. Ушакова. - Москва: ГЭОТАР-Медиа, 2021. - 168 с. - ISBN 978-5-9704-6172-3. - Текст: электронный // ЭБС "Консультант студента": [сайт]. - URL: https://www.studentlibrary.ru/book/ISBN9785970461723.html  </vt:lpstr>
      <vt:lpstr>Сборник манипуляций по педиатрии. ПМ.02 МДК 02.01. Сестринский уход за пациентами педиатрического профиля: учебное пособие / А. Г. Колпикова, Н. А. Великая, Т. В. Гусева, С. А. Гулова. - 4-е изд., стереотип. - Санкт-Петербург: Лань, 2021. - 105 с.</vt:lpstr>
      <vt:lpstr>* Григорьев, К. И. Особенности оказания сестринской помощи детям : учебное пособие / К. И. Григорьев, Р. Р. Кильдиярова. - Москва : ГЭОТАР-Медиа, 2025. - 272 с. - ISBN 978-5-9704-9211-6. - Электронная версия доступна на сайте ЭБС "Консультант студента" : [сайт]. URL: https://www.studentlibrary.ru/book/ISBN9785970492116.html</vt:lpstr>
      <vt:lpstr>Круглова, Л. И.  Методика наставничества молодых специалистов на базе отделения новорождённых в БУЗ ВО "Медсанчасть "Северосталь" / Л. И. Круглова, Н. Н. Белякова. - Текст: непосредственный // Медсестра: Комплект с приложением. - 2024. - N 11. - С. 6-10.</vt:lpstr>
      <vt:lpstr>Капорская, Т. И. Опыт наставничества в Городском перинатальном центре Улан-Удэ / Т. И. Капорская. - Текст: электронный // Сестринское дело. - 2023. - N 5. - С. 12.  - URL: https://irbis.irkgmu.ru/resources/STAT/sd2023-05-12.pdf </vt:lpstr>
      <vt:lpstr>Ращупкина, Г. Г.  Организация работы отделения реанимации и интенсивной терапии для новорождённых и недоношенных детей перинатального центра ГБУЗ СКОБ им В. Д. Середавина / Г. Г. Ращупкина, У. Л. Жидкова, С. М. Кашкарёва. - Текст: непосредственный // Медсестра: Комплект с приложением. - 2023. - N 2. - С. 8-15.</vt:lpstr>
      <vt:lpstr>Нечаев, В. Н. Значимость отделения катамнеза в работе клинического перинатального центра / В. Н. Нечаев, Ю. В. Черненков, А. П. Вологина. - Текст: непосредственный // Медицинская сестра. - 2024. - Том 26, N 1. - С. 11-14.</vt:lpstr>
      <vt:lpstr>Кашкарева, С. М. Новый подход к организации уборки и дезинфекции в перинатальном центре / С. М. Кашкарева, А. И. Мосолова, Н. Ю. Шалашова. - Текст: непосредственный // Медсестра: Комплект с приложением. - 2022. - N 9. - С. 23-31.</vt:lpstr>
      <vt:lpstr>Усольцева, М. Д. Опыт внедрения медицинского клининга в городском перинатальном центре / М. Д. Усольцева. - Текст: электронный // Сестринское дело. - 2022. - N 7. - С. 24-25.  . - URL: https://irbis.irkgmu.ru/resources/STAT/sd2022-07-24.pdf   </vt:lpstr>
      <vt:lpstr> Ильина, Е. В. Идентификация личности пациентов при оказании медицинской помощи в ГАУЗ «Городской перинатальный центр г. Улан-Удэ» / Е. В. Ильина. - Текст: электронный // Сестринское дело. - 2025. - N 1. - С. 17-20.  - URL: https://irbis.irkgmu.ru/resources/STAT/sd2025-01-17.pdf  </vt:lpstr>
      <vt:lpstr>Борисова, О. А. Элементы адаптации медицинского персонала в городском перинатальном центре / О. А. Борисова. - Текст: электронный // Сестринское дело. - 2023. - N 7. - С. 35-37.  URL: https://irbis.irkgmu.ru/resources/STAT/sd2023-07-35.pdf 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Перинатальные учреждения:  организация работы младшего медицинского персонала.</dc:title>
  <dc:creator>Наталья Кокорина</dc:creator>
  <cp:lastModifiedBy>user204</cp:lastModifiedBy>
  <cp:revision>32</cp:revision>
  <dcterms:created xsi:type="dcterms:W3CDTF">2026-01-14T07:03:10Z</dcterms:created>
  <dcterms:modified xsi:type="dcterms:W3CDTF">2026-01-20T01:38:04Z</dcterms:modified>
</cp:coreProperties>
</file>