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0" r:id="rId8"/>
    <p:sldId id="267" r:id="rId9"/>
    <p:sldId id="268" r:id="rId10"/>
    <p:sldId id="279" r:id="rId11"/>
    <p:sldId id="280" r:id="rId12"/>
    <p:sldId id="278" r:id="rId13"/>
    <p:sldId id="270" r:id="rId14"/>
    <p:sldId id="271" r:id="rId15"/>
    <p:sldId id="277" r:id="rId16"/>
    <p:sldId id="273" r:id="rId17"/>
    <p:sldId id="272" r:id="rId18"/>
    <p:sldId id="274" r:id="rId19"/>
    <p:sldId id="281" r:id="rId20"/>
    <p:sldId id="275" r:id="rId21"/>
    <p:sldId id="282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-531440"/>
            <a:ext cx="7772400" cy="244827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ОГБПОУ «Иркутский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базовый медицинский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3140968"/>
            <a:ext cx="8280920" cy="2544688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Воспитательная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</a:p>
          <a:p>
            <a:endParaRPr lang="ru-R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998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Участие в областном конкурсе лучшего студента колледжа «Студент года»</a:t>
            </a:r>
            <a:endParaRPr lang="ru-RU" sz="3200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16832"/>
            <a:ext cx="3268489" cy="4357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C:\Users\USER\Desktop\Воспитательная работа\Фото 2018-2019г\Студент года 2019\IMG_1322-25-06-19-03-4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5130140" cy="384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559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Участие в областном конкурсе лучших добровольцев «Добро на Байкале»</a:t>
            </a:r>
            <a:endParaRPr lang="ru-RU" sz="3200" dirty="0"/>
          </a:p>
        </p:txBody>
      </p:sp>
      <p:pic>
        <p:nvPicPr>
          <p:cNvPr id="7170" name="Picture 2" descr="C:\Users\USER\Desktop\Воспитательная работа\ФОТО 2019-2020 уч.г\ФЕСТИВАЛЬ волонтеров Добро на Байкале 2019\20191130_16031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22" y="2564905"/>
            <a:ext cx="4362053" cy="327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Воспитательная работа\ФОТО 2019-2020 уч.г\ФЕСТИВАЛЬ волонтеров Добро на Байкале 2019\20191130_12072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4" y="2636913"/>
            <a:ext cx="4266043" cy="319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079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Вокально-инструментальный и танцевальный коллективы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916832"/>
            <a:ext cx="4458064" cy="3343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4" y="2967453"/>
            <a:ext cx="4353841" cy="3269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785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Гражданско-патриотическое воспитание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76655" y="1628800"/>
            <a:ext cx="3822192" cy="79208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Торжественное мероприятие  «День защитников Отечества»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788024" y="1700808"/>
            <a:ext cx="3822192" cy="57606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Участие в соревнованиях допризывной молодежи</a:t>
            </a:r>
            <a:endParaRPr lang="ru-RU" dirty="0"/>
          </a:p>
        </p:txBody>
      </p:sp>
      <p:pic>
        <p:nvPicPr>
          <p:cNvPr id="3074" name="Picture 2" descr="C:\Users\USER\Desktop\Воспитательная работа\ФОТО 2019-2020 уч.г\Военно-спорт. сорев. 17.09.19\UDIVE43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4904"/>
            <a:ext cx="4143687" cy="310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Воспитательная работа\ФОТО 2020-21 уч.г\23 февраля 2021\IMG_24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52" y="2564905"/>
            <a:ext cx="4505420" cy="312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96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Физическое воспитание и формирование здорового образа жизни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1700213"/>
            <a:ext cx="3887788" cy="649287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День здоровья для первокурсников</a:t>
            </a:r>
            <a:endParaRPr lang="ru-RU" dirty="0"/>
          </a:p>
        </p:txBody>
      </p:sp>
      <p:pic>
        <p:nvPicPr>
          <p:cNvPr id="1026" name="Picture 2" descr="C:\Users\USER\Desktop\Воспитательная работа\ФОТО 2019-2020 уч.г\День здоровья 2019\IMG_28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6976" y="-20333640"/>
            <a:ext cx="2340260" cy="312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0888"/>
            <a:ext cx="312877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USER\Desktop\Воспитательная работа\ФОТО 2019-2020 уч.г\День здоровья 2019\IMG_27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780928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86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Формирование здорового образа жизни и профилактика заболеваний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628800"/>
            <a:ext cx="3822192" cy="74980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Профилактическое мероприятие, совместно с ИОО Красный крест в День борьбы с ВИЧ инфекцией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788024" y="2132856"/>
            <a:ext cx="3822192" cy="72008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Танцевальный флэш-моб в День профилактики инсульта</a:t>
            </a:r>
            <a:endParaRPr lang="ru-RU" dirty="0"/>
          </a:p>
        </p:txBody>
      </p:sp>
      <p:pic>
        <p:nvPicPr>
          <p:cNvPr id="4098" name="Picture 2" descr="C:\Users\USER\Desktop\Воспитательная работа\ФОТО 2020-21 уч.г\Акция - День борьбы с ВИЧ инфекцией\IMG_08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62" y="2348880"/>
            <a:ext cx="441649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Воспитательная работа\ФОТО 2019-2020 уч.г\День сердца Флэш-моб\IMG_29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054" y="3079793"/>
            <a:ext cx="4488498" cy="33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685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tabLst>
                <a:tab pos="952500" algn="l"/>
              </a:tabLst>
            </a:pPr>
            <a:r>
              <a:rPr lang="ru-RU" sz="3200" dirty="0" smtClean="0"/>
              <a:t>Профилактика социально-негативных явлений</a:t>
            </a:r>
            <a:endParaRPr lang="ru-RU" sz="32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23528" y="1628800"/>
            <a:ext cx="4175320" cy="1224136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latin typeface="Times New Roman"/>
                <a:ea typeface="Times New Roman"/>
                <a:cs typeface="Times New Roman"/>
              </a:rPr>
              <a:t>сотрудничество по профилактике  СНЯ среди молодежи с ОГКУ ЦПН и Департамента здравоохранения  и СП КСПК г. Иркутска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ea typeface="Calibri"/>
                <a:cs typeface="Times New Roman"/>
              </a:rPr>
              <a:t/>
            </a:r>
            <a:br>
              <a:rPr lang="ru-RU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788024" y="2420888"/>
            <a:ext cx="4104456" cy="1008112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latin typeface="Times New Roman"/>
                <a:ea typeface="Times New Roman"/>
                <a:cs typeface="Times New Roman"/>
              </a:rPr>
              <a:t>антиалкогольная, антиникотиновая пропаганда, профилактика наркомании среди обучающихся</a:t>
            </a:r>
            <a:endParaRPr lang="ru-RU" dirty="0"/>
          </a:p>
          <a:p>
            <a:endParaRPr lang="ru-RU" dirty="0"/>
          </a:p>
        </p:txBody>
      </p:sp>
      <p:pic>
        <p:nvPicPr>
          <p:cNvPr id="10" name="Picture 2" descr="C:\Users\USER\Desktop\Воспитательная работа\Фото 2018-2019г\Уличная акция День здоровья\IMG_05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439690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Воспитательная работа\ФОТО 2020-21 уч.г\Сотрудничество с ЦПН\PVRH021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4" y="3501008"/>
            <a:ext cx="437868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17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864096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tabLst>
                <a:tab pos="914400" algn="l"/>
              </a:tabLst>
            </a:pP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Профессионально-трудовое воспитание</a:t>
            </a:r>
            <a:r>
              <a:rPr lang="ru-RU" sz="3200" dirty="0" smtClean="0">
                <a:latin typeface="Times New Roman"/>
                <a:ea typeface="Times New Roman"/>
                <a:cs typeface="Times New Roman"/>
              </a:rPr>
              <a:t>;</a:t>
            </a:r>
            <a:r>
              <a:rPr lang="ru-RU" sz="3200" dirty="0">
                <a:ea typeface="Calibri"/>
                <a:cs typeface="Times New Roman"/>
              </a:rPr>
              <a:t/>
            </a:r>
            <a:br>
              <a:rPr lang="ru-RU" sz="3200" dirty="0">
                <a:ea typeface="Calibri"/>
                <a:cs typeface="Times New Roman"/>
              </a:rPr>
            </a:br>
            <a:r>
              <a:rPr lang="ru-RU" sz="3200" dirty="0" smtClean="0">
                <a:latin typeface="Times New Roman"/>
                <a:ea typeface="Times New Roman"/>
                <a:cs typeface="Times New Roman"/>
              </a:rPr>
              <a:t>;</a:t>
            </a:r>
            <a:r>
              <a:rPr lang="ru-RU" sz="3200" dirty="0">
                <a:ea typeface="Calibri"/>
                <a:cs typeface="Times New Roman"/>
              </a:rPr>
              <a:t/>
            </a:r>
            <a:br>
              <a:rPr lang="ru-RU" sz="3200" dirty="0">
                <a:ea typeface="Calibri"/>
                <a:cs typeface="Times New Roman"/>
              </a:rPr>
            </a:b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sz="quarter" idx="13"/>
          </p:nvPr>
        </p:nvSpPr>
        <p:spPr>
          <a:xfrm>
            <a:off x="395537" y="1556792"/>
            <a:ext cx="3960440" cy="864096"/>
          </a:xfrm>
        </p:spPr>
        <p:txBody>
          <a:bodyPr>
            <a:normAutofit/>
          </a:bodyPr>
          <a:lstStyle/>
          <a:p>
            <a:r>
              <a:rPr lang="ru-RU" dirty="0" err="1">
                <a:latin typeface="Times New Roman"/>
                <a:ea typeface="Times New Roman"/>
                <a:cs typeface="Times New Roman"/>
              </a:rPr>
              <a:t>профориентационная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работа среди школьников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sz="quarter" idx="14"/>
          </p:nvPr>
        </p:nvSpPr>
        <p:spPr>
          <a:xfrm>
            <a:off x="4860032" y="1556792"/>
            <a:ext cx="3888432" cy="864096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/>
                <a:ea typeface="Times New Roman"/>
                <a:cs typeface="Times New Roman"/>
              </a:rPr>
              <a:t>организация и проведение профессиональных проб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06324"/>
            <a:ext cx="3042338" cy="405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USER\Desktop\Воспитательная работа\ФОТО 2020-21 уч.г\Деловая игра WSR\IMG_2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420888"/>
            <a:ext cx="3096344" cy="412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53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Участие студентов  колледжа в Региональном чемпионате «Молодые профессионалы» </a:t>
            </a:r>
            <a:r>
              <a:rPr lang="en-US" sz="2800" dirty="0" smtClean="0"/>
              <a:t>WSR</a:t>
            </a:r>
            <a:r>
              <a:rPr lang="ru-RU" sz="2800" dirty="0" smtClean="0"/>
              <a:t> в качестве статистов и волонтеров</a:t>
            </a:r>
            <a:endParaRPr lang="ru-RU" sz="2800" dirty="0"/>
          </a:p>
        </p:txBody>
      </p:sp>
      <p:pic>
        <p:nvPicPr>
          <p:cNvPr id="2050" name="Picture 2" descr="C:\Users\USER\Desktop\Воспитательная работа\ФОТО 2019-2020 уч.г\WSR - 2020\IMG_64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345638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Воспитательная работа\ФОТО 2019-2020 уч.г\WSR - 2020\IMG_64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43412"/>
            <a:ext cx="3384376" cy="455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39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512168"/>
          </a:xfrm>
        </p:spPr>
        <p:txBody>
          <a:bodyPr>
            <a:noAutofit/>
          </a:bodyPr>
          <a:lstStyle/>
          <a:p>
            <a:r>
              <a:rPr lang="ru-RU" sz="3200" dirty="0" smtClean="0"/>
              <a:t>С 2019 года колледж является специализированным центром компетенции 41 «Медицинский и социальный уход» в 2019г </a:t>
            </a:r>
            <a:endParaRPr lang="ru-RU" sz="32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76656" y="1844824"/>
            <a:ext cx="3822192" cy="1080120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Победитель Регионального чемпионата «Молодые профессионалы»</a:t>
            </a:r>
            <a:r>
              <a:rPr lang="en-US" dirty="0"/>
              <a:t> WSR</a:t>
            </a:r>
            <a:r>
              <a:rPr lang="ru-RU" dirty="0"/>
              <a:t> - 2020г, обладатель почетной награды «Медаль за профессионализм» Липатова Алена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648200" y="1844824"/>
            <a:ext cx="4244280" cy="1008113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Участник Регионального чемпионата «Молодые профессионалы»</a:t>
            </a:r>
            <a:r>
              <a:rPr lang="en-US" dirty="0"/>
              <a:t> WSR</a:t>
            </a:r>
            <a:r>
              <a:rPr lang="ru-RU" dirty="0"/>
              <a:t> - 2021г, обладатель почетной награды «Медаль за профессионализм»</a:t>
            </a:r>
          </a:p>
          <a:p>
            <a:r>
              <a:rPr lang="ru-RU" dirty="0" err="1"/>
              <a:t>Букреев</a:t>
            </a:r>
            <a:r>
              <a:rPr lang="ru-RU" dirty="0"/>
              <a:t> Михаил </a:t>
            </a:r>
          </a:p>
          <a:p>
            <a:endParaRPr lang="ru-RU" dirty="0"/>
          </a:p>
        </p:txBody>
      </p:sp>
      <p:pic>
        <p:nvPicPr>
          <p:cNvPr id="1027" name="Picture 3" descr="C:\Users\USER\Desktop\Воспитательная работа\ФОТО 2020-21 уч.г\Деловая игра WSR\IMG_285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81952"/>
            <a:ext cx="3024336" cy="40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36912"/>
            <a:ext cx="3096344" cy="412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827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32656"/>
            <a:ext cx="7992888" cy="610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10"/>
              </a:lnSpc>
              <a:spcAft>
                <a:spcPts val="0"/>
              </a:spcAft>
              <a:tabLst>
                <a:tab pos="90170" algn="l"/>
              </a:tabLst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		</a:t>
            </a: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Цели и задачи воспитательной работы колледжа определяются Конституцией РФ; Законом РФ от 29.12.2012 No273-ФЗ «Об образовании в Российской Федерации»,  Государственной программой Российской Федерации "Развитие образования" на 2018 -2025 годы, Распоряжением Правительства РФ от 29.05.2015 No996-р «Об утверждении Стратегии развития воспитания в Российской Федерации на период до 2025 года»; Распоряжением Правительства РФ от 29.11.2014 No2403-р «Об утверждении Основ государственной молодёжной политики до 2025 года»; Уставом  Иркутского базового медицинского колледжа; нормативно - правовыми актами федеральных и региональных органов исполнительной власти, осуществляющих функции по выработке государственной политики и нормативно-правовому регулированию в сфере образования; локальными актами  </a:t>
            </a: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ОГБПОУ «Иркутский базовый медицинский колледж».</a:t>
            </a: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-215900" algn="ctr">
              <a:spcAft>
                <a:spcPts val="0"/>
              </a:spcAft>
              <a:tabLst>
                <a:tab pos="90170" algn="l"/>
              </a:tabLst>
            </a:pP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Цели 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воспитательной работы в </a:t>
            </a: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колледже:</a:t>
            </a:r>
            <a:endParaRPr lang="ru-RU" sz="2400" b="1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Создание условий для всестороннего развития и самореализации личности, духовно богатой, свободной, физически здоровой, творчески мыслящей, ориентированной на высокие нравственные идеалы, а также формирование профессионально значимых качеств будущего специалиста медицинского работника среднего звена.</a:t>
            </a:r>
            <a:endParaRPr lang="ru-RU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Создание условий успешной социализации и эффективной самореализации молодежи.</a:t>
            </a:r>
            <a:endParaRPr lang="ru-RU" dirty="0">
              <a:ea typeface="Calibri"/>
              <a:cs typeface="Times New Roman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 </a:t>
            </a:r>
            <a:endParaRPr lang="ru-RU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7459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Участники регионального чемпионата </a:t>
            </a:r>
            <a:r>
              <a:rPr lang="ru-RU" sz="3600" dirty="0" err="1" smtClean="0"/>
              <a:t>Абилимпикс</a:t>
            </a:r>
            <a:endParaRPr lang="ru-RU" sz="36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51520" y="1844824"/>
            <a:ext cx="4247328" cy="1152128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В 2018г, по распоряжению </a:t>
            </a:r>
            <a:r>
              <a:rPr lang="ru-RU" dirty="0" err="1" smtClean="0"/>
              <a:t>Вобликовой</a:t>
            </a:r>
            <a:r>
              <a:rPr lang="ru-RU" dirty="0" smtClean="0"/>
              <a:t> В.Ф. в </a:t>
            </a:r>
            <a:r>
              <a:rPr lang="ru-RU" dirty="0"/>
              <a:t>колледже  </a:t>
            </a:r>
            <a:r>
              <a:rPr lang="ru-RU" dirty="0" smtClean="0"/>
              <a:t>был создан волонтерский центр </a:t>
            </a:r>
            <a:r>
              <a:rPr lang="ru-RU" dirty="0" err="1" smtClean="0"/>
              <a:t>Абилимпикс</a:t>
            </a:r>
            <a:endParaRPr lang="ru-RU" dirty="0" smtClean="0"/>
          </a:p>
          <a:p>
            <a:r>
              <a:rPr lang="ru-RU" dirty="0" smtClean="0"/>
              <a:t>Целью которого является подготовкой  и обучением волонтеров сопровождения участников чемпионата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8200" y="2060848"/>
            <a:ext cx="4100264" cy="792088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Победитель Регионального чемпионата </a:t>
            </a:r>
            <a:r>
              <a:rPr lang="ru-RU" dirty="0" err="1" smtClean="0"/>
              <a:t>Абилимпикс</a:t>
            </a:r>
            <a:r>
              <a:rPr lang="ru-RU" dirty="0" smtClean="0"/>
              <a:t>- 2019г в компетенции медицинский и социальный уход </a:t>
            </a:r>
            <a:r>
              <a:rPr lang="ru-RU" dirty="0" err="1" smtClean="0"/>
              <a:t>Бальджинимаева</a:t>
            </a:r>
            <a:r>
              <a:rPr lang="ru-RU" dirty="0" smtClean="0"/>
              <a:t> Евгения</a:t>
            </a:r>
            <a:endParaRPr lang="ru-RU" dirty="0"/>
          </a:p>
          <a:p>
            <a:endParaRPr lang="ru-RU" dirty="0"/>
          </a:p>
        </p:txBody>
      </p:sp>
      <p:pic>
        <p:nvPicPr>
          <p:cNvPr id="1027" name="Picture 3" descr="C:\Users\USER\Desktop\Воспитательная работа\ФОТО 2019-2020 уч.г\волонтеры-Абилимпикс\DSC_00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4246563" cy="290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Воспитательная работа\Абилимпикс\IMG-20190427-WA0019_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924944"/>
            <a:ext cx="2813606" cy="31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1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90032" y="1916832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I </a:t>
            </a:r>
            <a:r>
              <a:rPr lang="ru-RU" sz="2000" dirty="0"/>
              <a:t>место Лаптева Анастасия Романовна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ru-RU" sz="2000" dirty="0" smtClean="0"/>
              <a:t>ОГБПОУ </a:t>
            </a:r>
            <a:r>
              <a:rPr lang="ru-RU" sz="2000" dirty="0"/>
              <a:t>«Иркутский базовый медицинский колледж»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251520" y="1"/>
            <a:ext cx="8640959" cy="1916832"/>
          </a:xfrm>
        </p:spPr>
        <p:txBody>
          <a:bodyPr>
            <a:normAutofit/>
          </a:bodyPr>
          <a:lstStyle/>
          <a:p>
            <a:r>
              <a:rPr lang="ru-RU" dirty="0"/>
              <a:t>III Региональный чемпионат по профессиональному мастерству среди инвалидов и лиц с ограниченными возможностями здоровья «</a:t>
            </a:r>
            <a:r>
              <a:rPr lang="ru-RU" dirty="0" err="1"/>
              <a:t>Абилимпикс</a:t>
            </a:r>
            <a:r>
              <a:rPr lang="ru-RU" dirty="0"/>
              <a:t>» прошел 24 сентября 2020 года в нашем колледже в категории студент компетенция медицинский и социальный уход приняли участия студенты из пяти учебных заведений области. </a:t>
            </a:r>
          </a:p>
        </p:txBody>
      </p:sp>
      <p:pic>
        <p:nvPicPr>
          <p:cNvPr id="2050" name="Picture 2" descr="фото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564904"/>
            <a:ext cx="6176720" cy="41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479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700808"/>
            <a:ext cx="8280919" cy="4896544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dirty="0" smtClean="0"/>
              <a:t>В 2018 году  студенты  медики Иркутского базового медицинского колледжа присоединились к Региональному отделению ВОД «Волонтеры-медики» и на сегодняшний день </a:t>
            </a:r>
            <a:r>
              <a:rPr lang="ru-RU" sz="1800" dirty="0" smtClean="0">
                <a:ea typeface="Calibri"/>
                <a:cs typeface="Times New Roman"/>
              </a:rPr>
              <a:t>58 студентов прошли </a:t>
            </a:r>
            <a:r>
              <a:rPr lang="ru-RU" sz="1800" dirty="0">
                <a:ea typeface="Calibri"/>
                <a:cs typeface="Times New Roman"/>
              </a:rPr>
              <a:t>обучение в школе волонтера </a:t>
            </a:r>
            <a:r>
              <a:rPr lang="ru-RU" sz="1800" dirty="0" smtClean="0">
                <a:ea typeface="Calibri"/>
                <a:cs typeface="Times New Roman"/>
              </a:rPr>
              <a:t>– медика, 65 </a:t>
            </a:r>
            <a:r>
              <a:rPr lang="ru-RU" sz="1800" dirty="0">
                <a:ea typeface="Calibri"/>
                <a:cs typeface="Times New Roman"/>
              </a:rPr>
              <a:t>ситуативных волонтеров </a:t>
            </a:r>
            <a:r>
              <a:rPr lang="ru-RU" sz="1800" dirty="0" smtClean="0">
                <a:ea typeface="Calibri"/>
                <a:cs typeface="Times New Roman"/>
              </a:rPr>
              <a:t>– медиков участвуют в разовых акциях и мероприятиях по предупреждению заболеваний</a:t>
            </a:r>
            <a:endParaRPr lang="ru-RU" sz="1800" dirty="0">
              <a:ea typeface="Calibri"/>
              <a:cs typeface="Times New Roman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Всероссийское общественное движение «Волонтеры-медики»</a:t>
            </a:r>
            <a:endParaRPr lang="ru-RU" sz="3200" dirty="0"/>
          </a:p>
        </p:txBody>
      </p:sp>
      <p:pic>
        <p:nvPicPr>
          <p:cNvPr id="4" name="Picture 2" descr="https://sun9-1.userapi.com/c855728/v855728215/16afc8/xbfy7xwFlW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9" y="4149080"/>
            <a:ext cx="4301566" cy="2336436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4389613" cy="282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692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75169"/>
            <a:ext cx="7776864" cy="5932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Основные направления воспитательной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работы:</a:t>
            </a:r>
            <a:endParaRPr lang="ru-RU" sz="2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Духовно-нравственное воспитание.</a:t>
            </a:r>
            <a:endParaRPr lang="ru-RU" sz="2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Гражданско-патриотическое воспитание.</a:t>
            </a:r>
            <a:endParaRPr lang="ru-RU" sz="2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spc="1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Физическое воспитание и формирование здорового образа жизни.</a:t>
            </a:r>
            <a:endParaRPr lang="ru-RU" sz="2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spc="1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Профилактика социально-негативных явлений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.</a:t>
            </a:r>
            <a:endParaRPr lang="ru-RU" sz="2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spc="1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Профессионально - трудовое воспитание.</a:t>
            </a:r>
            <a:endParaRPr lang="ru-RU" sz="2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spc="1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Добровольческая (волонтерская) деятельность студентов.</a:t>
            </a:r>
            <a:endParaRPr lang="ru-RU" sz="2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spc="1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Студенческое самоуправление.</a:t>
            </a:r>
            <a:endParaRPr lang="ru-RU" sz="2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spc="1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Предупредительная работа совместно с правоохранительными органами.</a:t>
            </a:r>
            <a:endParaRPr lang="ru-RU" sz="2400" dirty="0">
              <a:ea typeface="Calibri"/>
              <a:cs typeface="Times New Roman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ru-RU" sz="2400" spc="1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893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496944" cy="5720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Основные 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средства реализации направлений воспитательной </a:t>
            </a: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работы: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2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Духовно-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нравственное направление:</a:t>
            </a:r>
            <a:endParaRPr lang="ru-RU" sz="1600" b="1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  <a:tabLst>
                <a:tab pos="9144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посещение театров, выставок, музеев;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  <a:tabLst>
                <a:tab pos="9144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праздничные концерты;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  <a:tabLst>
                <a:tab pos="9144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участие в художественной самодеятельности.</a:t>
            </a:r>
            <a:endParaRPr lang="ru-RU" sz="16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2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.   </a:t>
            </a:r>
            <a:r>
              <a:rPr lang="ru-RU" b="1" dirty="0" err="1">
                <a:latin typeface="Times New Roman"/>
                <a:ea typeface="Times New Roman"/>
                <a:cs typeface="Times New Roman"/>
              </a:rPr>
              <a:t>Г</a:t>
            </a:r>
            <a:r>
              <a:rPr lang="ru-RU" b="1" dirty="0" err="1" smtClean="0">
                <a:latin typeface="Times New Roman"/>
                <a:ea typeface="Times New Roman"/>
                <a:cs typeface="Times New Roman"/>
              </a:rPr>
              <a:t>ражданско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–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патриотическое направление:</a:t>
            </a:r>
            <a:endParaRPr lang="ru-RU" sz="1600" b="1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  <a:tabLst>
                <a:tab pos="9144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встречи с ветеранами войн;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  <a:tabLst>
                <a:tab pos="9144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посещение театров, музеев;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  <a:tabLst>
                <a:tab pos="9144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организация и проведение военно-спортивных мероприятий;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  <a:tabLst>
                <a:tab pos="9144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участие в городских и областных торжественных мероприятиях и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акциях.</a:t>
            </a:r>
            <a:endParaRPr lang="ru-RU" sz="1600" dirty="0" smtClean="0"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914400" algn="l"/>
              </a:tabLst>
            </a:pPr>
            <a:r>
              <a:rPr lang="ru-RU" sz="1600" b="1" dirty="0" smtClean="0">
                <a:latin typeface="Times New Roman"/>
                <a:ea typeface="Times New Roman"/>
                <a:cs typeface="Times New Roman"/>
              </a:rPr>
              <a:t>3</a:t>
            </a:r>
            <a:r>
              <a:rPr lang="ru-RU" sz="1600" b="1" dirty="0" smtClean="0">
                <a:latin typeface="Times New Roman"/>
                <a:ea typeface="Times New Roman"/>
                <a:cs typeface="Times New Roman"/>
              </a:rPr>
              <a:t>.</a:t>
            </a:r>
            <a:r>
              <a:rPr lang="ru-RU" sz="1600" dirty="0" smtClean="0">
                <a:latin typeface="Times New Roman"/>
                <a:ea typeface="Times New Roman"/>
                <a:cs typeface="Times New Roman"/>
              </a:rPr>
              <a:t>   </a:t>
            </a:r>
            <a:r>
              <a:rPr lang="ru-RU" b="1" dirty="0" err="1">
                <a:latin typeface="Times New Roman"/>
                <a:ea typeface="Times New Roman"/>
                <a:cs typeface="Times New Roman"/>
              </a:rPr>
              <a:t>Ф</a:t>
            </a:r>
            <a:r>
              <a:rPr lang="ru-RU" b="1" dirty="0" err="1" smtClean="0">
                <a:latin typeface="Times New Roman"/>
                <a:ea typeface="Times New Roman"/>
                <a:cs typeface="Times New Roman"/>
              </a:rPr>
              <a:t>изкультурно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– оздоровительное направление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: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  <a:tabLst>
                <a:tab pos="9144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работа спортивных секций;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  <a:tabLst>
                <a:tab pos="9144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проведение бесед с обучающимися по пропаганде ЗОЖ;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  <a:tabLst>
                <a:tab pos="9144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проведение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внутриколледжных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соревнований;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  <a:tabLst>
                <a:tab pos="9144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участие в спортивных соревнованиях разного уровня;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  <a:tabLst>
                <a:tab pos="9144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проведение Дня Здоровья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.</a:t>
            </a:r>
            <a:endParaRPr lang="ru-RU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685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8424936" cy="6144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4.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П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рофилактическое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:</a:t>
            </a:r>
            <a:endParaRPr lang="ru-RU" sz="1600" b="1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  <a:tabLst>
                <a:tab pos="9525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сотрудничество по профилактике 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социально-негативных явлений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среди молодежи с ОГКУ ЦПН и Департамента здравоохранения  и СП КСПК г. Иркутска;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  <a:tabLst>
                <a:tab pos="9144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антиалкогольная, антиникотиновая пропаганда, профилактика наркомании среди обучающихся,  согласно комплексного плана работы кабинета профилактики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социально-негативных явлений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в молодежной среде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и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комплексной  профилактической программы «СПО – территория без наркотиков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».</a:t>
            </a:r>
            <a:endParaRPr lang="ru-RU" sz="16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5.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 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П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рофессионально-трудовое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:</a:t>
            </a:r>
            <a:endParaRPr lang="ru-RU" sz="1600" b="1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  <a:tabLst>
                <a:tab pos="9144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проведение  Дня  открытых дверей, фестивалей, выставок;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  <a:tabLst>
                <a:tab pos="9144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проведение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профориентационной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работы среди школьников;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  <a:tabLst>
                <a:tab pos="9144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организация и проведение профессиональных проб;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  <a:tabLst>
                <a:tab pos="9144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организация и проведение 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WSR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и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Абилимпикс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.</a:t>
            </a:r>
            <a:endParaRPr lang="ru-RU" sz="16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6.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Д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обровольческая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(волонтерская) деятельность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студентов:</a:t>
            </a:r>
            <a:endParaRPr lang="ru-RU" sz="1600" b="1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  <a:tabLst>
                <a:tab pos="9144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Организация и участие в массовых мероприятиях, направленных на профилактику заболеваний среди населения (флэш-мобы, акции, праздники, круглые столы, тренинги, выставки, информационно-разъяснительные лекции, викторины и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др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);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  <a:tabLst>
                <a:tab pos="9144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сопровождение участников  конкурсных соревнований  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WSR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и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Абилимпикс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.</a:t>
            </a:r>
            <a:endParaRPr lang="ru-RU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8051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836712"/>
            <a:ext cx="8208912" cy="4344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7.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Студенческое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самоуправление:</a:t>
            </a:r>
            <a:endParaRPr lang="ru-RU" sz="1600" b="1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  <a:tabLst>
                <a:tab pos="9144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р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абота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Старостата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;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  <a:tabLst>
                <a:tab pos="9144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участие в работе УВК;</a:t>
            </a:r>
            <a:endParaRPr lang="ru-RU" sz="16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8.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Предупредительная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работа совместно с правоохранительными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органами:</a:t>
            </a:r>
            <a:endParaRPr lang="ru-RU" sz="1600" b="1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  <a:tabLst>
                <a:tab pos="9144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л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екционно-информационная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предупредительная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работа совместно с правоохранительными органами по правовому воспитанию молодежи;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buFont typeface="Wingdings"/>
              <a:buChar char=""/>
              <a:tabLst>
                <a:tab pos="914400" algn="l"/>
              </a:tabLst>
            </a:pPr>
            <a:r>
              <a:rPr lang="ru-RU" dirty="0">
                <a:latin typeface="Times New Roman"/>
                <a:ea typeface="Times New Roman"/>
              </a:rPr>
              <a:t>сотрудничество с МУ МВД России «Иркутское» ОДН ОП-3 г. Иркутска по профилактике социально негативных явлений в молодежной среде, выявлению причин и условий, способствующих совершению преступлений и правонарушений, ответственности за нарушения общественного порядка, правонарушения и преступления (раз в </a:t>
            </a:r>
            <a:r>
              <a:rPr lang="ru-RU" dirty="0" smtClean="0">
                <a:latin typeface="Times New Roman"/>
                <a:ea typeface="Times New Roman"/>
              </a:rPr>
              <a:t>полугодие); </a:t>
            </a:r>
            <a:endParaRPr lang="ru-RU" dirty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  <a:tabLst>
                <a:tab pos="914400" algn="l"/>
              </a:tabLst>
            </a:pPr>
            <a:r>
              <a:rPr lang="ru-RU" dirty="0">
                <a:latin typeface="Times New Roman"/>
                <a:ea typeface="Calibri"/>
                <a:cs typeface="Times New Roman"/>
              </a:rPr>
              <a:t>об организации персонифицированного учета несовершеннолетних обучающихся с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девиантным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поведением и проведение индивидуальной профилактической работы с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ними.</a:t>
            </a:r>
            <a:endParaRPr lang="ru-RU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59478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973744"/>
              </p:ext>
            </p:extLst>
          </p:nvPr>
        </p:nvGraphicFramePr>
        <p:xfrm>
          <a:off x="611560" y="836712"/>
          <a:ext cx="8280920" cy="5182580"/>
        </p:xfrm>
        <a:graphic>
          <a:graphicData uri="http://schemas.openxmlformats.org/drawingml/2006/table">
            <a:tbl>
              <a:tblPr firstRow="1" firstCol="1" bandRow="1"/>
              <a:tblGrid>
                <a:gridCol w="2088232"/>
                <a:gridCol w="1944216"/>
                <a:gridCol w="4248472"/>
              </a:tblGrid>
              <a:tr h="574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Наименование кружка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807" marR="38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Время работы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807" marR="38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Руководитель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807" marR="38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4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Танцевальный</a:t>
                      </a:r>
                    </a:p>
                  </a:txBody>
                  <a:tcPr marL="38807" marR="38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Среда, пятница с 15.00-17.00</a:t>
                      </a:r>
                    </a:p>
                  </a:txBody>
                  <a:tcPr marL="38807" marR="38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Преподаватель</a:t>
                      </a:r>
                      <a:endParaRPr lang="ru-RU" sz="1600" b="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Иванова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Ирина Сергеевна</a:t>
                      </a:r>
                    </a:p>
                  </a:txBody>
                  <a:tcPr marL="38807" marR="38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4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Вокальный</a:t>
                      </a:r>
                    </a:p>
                  </a:txBody>
                  <a:tcPr marL="38807" marR="38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Среда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с 16.00-17.30</a:t>
                      </a:r>
                    </a:p>
                  </a:txBody>
                  <a:tcPr marL="38807" marR="38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Музыкальный </a:t>
                      </a: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руководитель</a:t>
                      </a:r>
                      <a:endParaRPr lang="ru-RU" sz="1600" b="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Баинов</a:t>
                      </a: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Максим Константинович</a:t>
                      </a:r>
                    </a:p>
                  </a:txBody>
                  <a:tcPr marL="38807" marR="38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4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Группа здоровья </a:t>
                      </a:r>
                    </a:p>
                  </a:txBody>
                  <a:tcPr marL="38807" marR="38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Вторник, четверг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с 16.30-17.00</a:t>
                      </a:r>
                    </a:p>
                  </a:txBody>
                  <a:tcPr marL="38807" marR="38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Преподаватель</a:t>
                      </a:r>
                      <a:endParaRPr lang="ru-RU" sz="1600" b="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Федорова </a:t>
                      </a: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Тамара Сергеевна</a:t>
                      </a:r>
                    </a:p>
                  </a:txBody>
                  <a:tcPr marL="38807" marR="38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15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Волонтеры-медики</a:t>
                      </a:r>
                    </a:p>
                  </a:txBody>
                  <a:tcPr marL="38807" marR="38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 течение года, </a:t>
                      </a:r>
                      <a:endParaRPr lang="ru-RU" sz="16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период проведения мероприятий</a:t>
                      </a:r>
                    </a:p>
                  </a:txBody>
                  <a:tcPr marL="38807" marR="38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Преподаватель</a:t>
                      </a:r>
                      <a:endParaRPr lang="ru-RU" sz="1600" b="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Балабанова </a:t>
                      </a: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Ирина Гавриловна</a:t>
                      </a:r>
                    </a:p>
                  </a:txBody>
                  <a:tcPr marL="38807" marR="38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0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Добровольческие сообщества. Волонтеры 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WSR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Абилимпикс</a:t>
                      </a:r>
                    </a:p>
                  </a:txBody>
                  <a:tcPr marL="38807" marR="38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 течение года, </a:t>
                      </a:r>
                      <a:endParaRPr lang="ru-RU" sz="16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период проведения мероприятий</a:t>
                      </a:r>
                    </a:p>
                  </a:txBody>
                  <a:tcPr marL="38807" marR="38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Педагог-психолог</a:t>
                      </a:r>
                      <a:endParaRPr lang="ru-RU" sz="1600" b="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Коршунова </a:t>
                      </a: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Валентина Юрьевна</a:t>
                      </a:r>
                    </a:p>
                  </a:txBody>
                  <a:tcPr marL="38807" marR="38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4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Старостат</a:t>
                      </a:r>
                    </a:p>
                  </a:txBody>
                  <a:tcPr marL="38807" marR="38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 течение года </a:t>
                      </a:r>
                    </a:p>
                  </a:txBody>
                  <a:tcPr marL="38807" marR="38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Заведующий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воспитательным отделом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Богданова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Ирина Степановна</a:t>
                      </a:r>
                    </a:p>
                  </a:txBody>
                  <a:tcPr marL="38807" marR="38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901950" y="2572564"/>
            <a:ext cx="22313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984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984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984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984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984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984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984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984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984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8450" algn="l"/>
              </a:tabLst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8450" algn="l"/>
              </a:tabLst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40655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Творческие кружки и сообщества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06379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7864" y="3072261"/>
            <a:ext cx="266429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взаимодействие воспитательного отдела колледжа</a:t>
            </a:r>
            <a:endParaRPr lang="ru-RU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верх 3"/>
          <p:cNvSpPr/>
          <p:nvPr/>
        </p:nvSpPr>
        <p:spPr>
          <a:xfrm>
            <a:off x="4644008" y="1916832"/>
            <a:ext cx="45719" cy="108012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flipH="1">
            <a:off x="4139952" y="4229332"/>
            <a:ext cx="45719" cy="12517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5220072" y="4212246"/>
            <a:ext cx="72008" cy="12278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43608" y="675502"/>
            <a:ext cx="223225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Совет ветеранов </a:t>
            </a:r>
            <a:r>
              <a:rPr lang="ru-RU" dirty="0" err="1" smtClean="0"/>
              <a:t>г.Иркутска</a:t>
            </a: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563888" y="675502"/>
            <a:ext cx="216024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Министерство </a:t>
            </a:r>
            <a:r>
              <a:rPr lang="ru-RU" dirty="0"/>
              <a:t>по молодежной политике и спорту</a:t>
            </a:r>
          </a:p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87148" y="675502"/>
            <a:ext cx="223224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Министерство социальной защиты опеки и попечительства </a:t>
            </a:r>
            <a:endParaRPr lang="ru-RU" sz="14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9611" y="4581128"/>
            <a:ext cx="2376266" cy="8926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ОГКУ «Центр </a:t>
            </a:r>
            <a:r>
              <a:rPr lang="ru-RU" dirty="0"/>
              <a:t>профилактики </a:t>
            </a:r>
            <a:r>
              <a:rPr lang="ru-RU" dirty="0" smtClean="0"/>
              <a:t>наркомании»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79512" y="2331190"/>
            <a:ext cx="235456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КДН и ЗП</a:t>
            </a:r>
          </a:p>
          <a:p>
            <a:pPr algn="ctr"/>
            <a:r>
              <a:rPr lang="ru-RU" dirty="0" smtClean="0"/>
              <a:t>ОДН ОП – 3</a:t>
            </a:r>
          </a:p>
          <a:p>
            <a:pPr algn="ctr"/>
            <a:r>
              <a:rPr lang="ru-RU" dirty="0" smtClean="0"/>
              <a:t> г. Иркутска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267744" y="5661248"/>
            <a:ext cx="21402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Музеи г. Иркутска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88024" y="5625550"/>
            <a:ext cx="208823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МБОУ детский сад  </a:t>
            </a:r>
            <a:r>
              <a:rPr lang="ru-RU" dirty="0"/>
              <a:t>№</a:t>
            </a:r>
            <a:r>
              <a:rPr lang="ru-RU" dirty="0" smtClean="0"/>
              <a:t>182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660232" y="2251681"/>
            <a:ext cx="223224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МБОУ </a:t>
            </a:r>
            <a:r>
              <a:rPr lang="ru-RU" dirty="0" smtClean="0"/>
              <a:t>СОШ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г</a:t>
            </a:r>
            <a:r>
              <a:rPr lang="ru-RU" dirty="0" smtClean="0"/>
              <a:t>. Иркутска </a:t>
            </a:r>
            <a:r>
              <a:rPr lang="ru-RU" dirty="0"/>
              <a:t>и Иркутского района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88224" y="3311820"/>
            <a:ext cx="2376264" cy="1037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Региональное отделение ВОД «Волонтеры-медики»</a:t>
            </a: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9512" y="3373192"/>
            <a:ext cx="2464467" cy="1063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ГАУ ДПО ИО «Региональный институт кадровой политики»</a:t>
            </a:r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894631" y="4581128"/>
            <a:ext cx="2417281" cy="9344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ИОЦ ВИЧ/СПИД</a:t>
            </a:r>
            <a:endParaRPr lang="ru-RU" dirty="0"/>
          </a:p>
        </p:txBody>
      </p:sp>
      <p:sp>
        <p:nvSpPr>
          <p:cNvPr id="6" name="Стрелка вверх 5"/>
          <p:cNvSpPr/>
          <p:nvPr/>
        </p:nvSpPr>
        <p:spPr>
          <a:xfrm>
            <a:off x="3203849" y="1700808"/>
            <a:ext cx="72010" cy="129614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верх 6"/>
          <p:cNvSpPr/>
          <p:nvPr/>
        </p:nvSpPr>
        <p:spPr>
          <a:xfrm>
            <a:off x="6043150" y="1700808"/>
            <a:ext cx="45719" cy="129614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6088869" y="3079043"/>
            <a:ext cx="52221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6066009" y="4008365"/>
            <a:ext cx="52221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лево 26"/>
          <p:cNvSpPr/>
          <p:nvPr/>
        </p:nvSpPr>
        <p:spPr>
          <a:xfrm>
            <a:off x="2771800" y="4008365"/>
            <a:ext cx="468054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лево 27"/>
          <p:cNvSpPr/>
          <p:nvPr/>
        </p:nvSpPr>
        <p:spPr>
          <a:xfrm>
            <a:off x="2643979" y="3124762"/>
            <a:ext cx="595875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>
            <a:off x="3347864" y="4149080"/>
            <a:ext cx="45719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>
            <a:off x="5894631" y="4149080"/>
            <a:ext cx="45719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554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Духовно-нравственное воспитание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23528" y="1340768"/>
            <a:ext cx="3888432" cy="1080120"/>
          </a:xfrm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Торжественное мероприятие к международному женскому дню 8 Марта!</a:t>
            </a:r>
            <a:endParaRPr lang="ru-RU" dirty="0"/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004048" y="1844824"/>
            <a:ext cx="3822192" cy="639762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Участие в областном конкурсе «Студенческая весна»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9872" y="2852936"/>
            <a:ext cx="499888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USER\Desktop\Воспитательная работа\ФОТО 2019-2020 уч.г\8 Марта 2020\IMG_68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3131517" cy="417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9371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532</TotalTime>
  <Words>766</Words>
  <Application>Microsoft Office PowerPoint</Application>
  <PresentationFormat>Экран (4:3)</PresentationFormat>
  <Paragraphs>139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Волна</vt:lpstr>
      <vt:lpstr>ОГБПОУ «Иркутский базовый медицинский колледж»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Духовно-нравственное воспитание</vt:lpstr>
      <vt:lpstr>Участие в областном конкурсе лучшего студента колледжа «Студент года»</vt:lpstr>
      <vt:lpstr>Участие в областном конкурсе лучших добровольцев «Добро на Байкале»</vt:lpstr>
      <vt:lpstr>Вокально-инструментальный и танцевальный коллективы</vt:lpstr>
      <vt:lpstr>Гражданско-патриотическое воспитание</vt:lpstr>
      <vt:lpstr>Физическое воспитание и формирование здорового образа жизни</vt:lpstr>
      <vt:lpstr>Формирование здорового образа жизни и профилактика заболеваний</vt:lpstr>
      <vt:lpstr>Профилактика социально-негативных явлений</vt:lpstr>
      <vt:lpstr>  Профессионально-трудовое воспитание; ; </vt:lpstr>
      <vt:lpstr>Участие студентов  колледжа в Региональном чемпионате «Молодые профессионалы» WSR в качестве статистов и волонтеров</vt:lpstr>
      <vt:lpstr>С 2019 года колледж является специализированным центром компетенции 41 «Медицинский и социальный уход» в 2019г </vt:lpstr>
      <vt:lpstr>Участники регионального чемпионата Абилимпикс</vt:lpstr>
      <vt:lpstr>I место Лаптева Анастасия Романовна  ОГБПОУ «Иркутский базовый медицинский колледж»  </vt:lpstr>
      <vt:lpstr>Всероссийское общественное движение «Волонтеры-медики»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Лена</dc:creator>
  <cp:lastModifiedBy>User</cp:lastModifiedBy>
  <cp:revision>77</cp:revision>
  <dcterms:created xsi:type="dcterms:W3CDTF">2019-01-16T08:32:33Z</dcterms:created>
  <dcterms:modified xsi:type="dcterms:W3CDTF">2021-03-29T02:29:45Z</dcterms:modified>
</cp:coreProperties>
</file>